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0898" name="矩形 9"/>
          <p:cNvSpPr/>
          <p:nvPr/>
        </p:nvSpPr>
        <p:spPr>
          <a:xfrm>
            <a:off x="1905000" y="0"/>
            <a:ext cx="609600" cy="6858000"/>
          </a:xfrm>
          <a:prstGeom prst="rect">
            <a:avLst/>
          </a:prstGeom>
          <a:solidFill>
            <a:srgbClr val="FEC2AD">
              <a:alpha val="54117"/>
            </a:srgbClr>
          </a:solidFill>
          <a:ln w="9525">
            <a:noFill/>
          </a:ln>
        </p:spPr>
        <p:txBody>
          <a:bodyPr anchor="ctr"/>
          <a:p>
            <a:pPr algn="ctr">
              <a:buFont typeface="Arial" panose="020B0604020202020204" pitchFamily="34" charset="0"/>
              <a:buNone/>
            </a:pPr>
            <a:endParaRPr lang="zh-CN" altLang="en-US" dirty="0">
              <a:solidFill>
                <a:srgbClr val="FFFFFF"/>
              </a:solidFill>
              <a:latin typeface="Century Schoolbook" panose="02040604050505020304" pitchFamily="18" charset="0"/>
              <a:sym typeface="Century Schoolbook" panose="02040604050505020304" pitchFamily="18" charset="0"/>
            </a:endParaRPr>
          </a:p>
        </p:txBody>
      </p:sp>
      <p:sp>
        <p:nvSpPr>
          <p:cNvPr id="80899" name="矩形 11"/>
          <p:cNvSpPr/>
          <p:nvPr/>
        </p:nvSpPr>
        <p:spPr>
          <a:xfrm>
            <a:off x="1800225" y="0"/>
            <a:ext cx="104775" cy="6858000"/>
          </a:xfrm>
          <a:prstGeom prst="rect">
            <a:avLst/>
          </a:prstGeom>
          <a:solidFill>
            <a:srgbClr val="FFD9CD">
              <a:alpha val="36078"/>
            </a:srgbClr>
          </a:solidFill>
          <a:ln w="9525">
            <a:noFill/>
          </a:ln>
        </p:spPr>
        <p:txBody>
          <a:bodyPr anchor="ctr"/>
          <a:p>
            <a:pPr algn="ctr">
              <a:buFont typeface="Arial" panose="020B0604020202020204" pitchFamily="34" charset="0"/>
              <a:buNone/>
            </a:pPr>
            <a:endParaRPr lang="zh-CN" altLang="en-US" dirty="0">
              <a:solidFill>
                <a:srgbClr val="FFFFFF"/>
              </a:solidFill>
              <a:latin typeface="Century Schoolbook" panose="02040604050505020304" pitchFamily="18" charset="0"/>
              <a:sym typeface="Century Schoolbook" panose="02040604050505020304" pitchFamily="18" charset="0"/>
            </a:endParaRPr>
          </a:p>
        </p:txBody>
      </p:sp>
      <p:sp>
        <p:nvSpPr>
          <p:cNvPr id="80900" name="矩形 13"/>
          <p:cNvSpPr/>
          <p:nvPr/>
        </p:nvSpPr>
        <p:spPr>
          <a:xfrm>
            <a:off x="2514600" y="0"/>
            <a:ext cx="180975" cy="6858000"/>
          </a:xfrm>
          <a:prstGeom prst="rect">
            <a:avLst/>
          </a:prstGeom>
          <a:solidFill>
            <a:srgbClr val="FFD9CD">
              <a:alpha val="69019"/>
            </a:srgbClr>
          </a:solidFill>
          <a:ln w="9525">
            <a:noFill/>
          </a:ln>
        </p:spPr>
        <p:txBody>
          <a:bodyPr anchor="ctr"/>
          <a:p>
            <a:pPr algn="ctr">
              <a:buFont typeface="Arial" panose="020B0604020202020204" pitchFamily="34" charset="0"/>
              <a:buNone/>
            </a:pPr>
            <a:endParaRPr lang="zh-CN" altLang="en-US" dirty="0">
              <a:solidFill>
                <a:srgbClr val="FFFFFF"/>
              </a:solidFill>
              <a:latin typeface="Century Schoolbook" panose="02040604050505020304" pitchFamily="18" charset="0"/>
              <a:sym typeface="Century Schoolbook" panose="02040604050505020304" pitchFamily="18" charset="0"/>
            </a:endParaRPr>
          </a:p>
        </p:txBody>
      </p:sp>
      <p:sp>
        <p:nvSpPr>
          <p:cNvPr id="80901" name="矩形 18"/>
          <p:cNvSpPr/>
          <p:nvPr/>
        </p:nvSpPr>
        <p:spPr>
          <a:xfrm>
            <a:off x="2665413" y="0"/>
            <a:ext cx="230187" cy="6858000"/>
          </a:xfrm>
          <a:prstGeom prst="rect">
            <a:avLst/>
          </a:prstGeom>
          <a:solidFill>
            <a:srgbClr val="FFEDE7">
              <a:alpha val="70195"/>
            </a:srgbClr>
          </a:solidFill>
          <a:ln w="9525">
            <a:noFill/>
          </a:ln>
        </p:spPr>
        <p:txBody>
          <a:bodyPr anchor="ctr"/>
          <a:p>
            <a:pPr algn="ctr">
              <a:buFont typeface="Arial" panose="020B0604020202020204" pitchFamily="34" charset="0"/>
              <a:buNone/>
            </a:pPr>
            <a:endParaRPr lang="zh-CN" altLang="en-US" dirty="0">
              <a:solidFill>
                <a:srgbClr val="FFFFFF"/>
              </a:solidFill>
              <a:latin typeface="Century Schoolbook" panose="02040604050505020304" pitchFamily="18" charset="0"/>
              <a:sym typeface="Century Schoolbook" panose="02040604050505020304" pitchFamily="18" charset="0"/>
            </a:endParaRPr>
          </a:p>
        </p:txBody>
      </p:sp>
      <p:sp>
        <p:nvSpPr>
          <p:cNvPr id="80902" name="直接连接符 10"/>
          <p:cNvSpPr/>
          <p:nvPr/>
        </p:nvSpPr>
        <p:spPr>
          <a:xfrm>
            <a:off x="1630363" y="0"/>
            <a:ext cx="0" cy="6858000"/>
          </a:xfrm>
          <a:prstGeom prst="line">
            <a:avLst/>
          </a:prstGeom>
          <a:ln w="57150" cap="flat" cmpd="sng">
            <a:solidFill>
              <a:srgbClr val="FEC2AD">
                <a:alpha val="70979"/>
              </a:srgbClr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80903" name="直接连接符 17"/>
          <p:cNvSpPr/>
          <p:nvPr/>
        </p:nvSpPr>
        <p:spPr>
          <a:xfrm>
            <a:off x="2438400" y="0"/>
            <a:ext cx="0" cy="6858000"/>
          </a:xfrm>
          <a:prstGeom prst="line">
            <a:avLst/>
          </a:prstGeom>
          <a:ln w="57150" cap="flat" cmpd="sng">
            <a:solidFill>
              <a:srgbClr val="FFEDE7">
                <a:alpha val="81960"/>
              </a:srgbClr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80904" name="直接连接符 19"/>
          <p:cNvSpPr/>
          <p:nvPr/>
        </p:nvSpPr>
        <p:spPr>
          <a:xfrm>
            <a:off x="2378075" y="0"/>
            <a:ext cx="0" cy="6858000"/>
          </a:xfrm>
          <a:prstGeom prst="line">
            <a:avLst/>
          </a:prstGeom>
          <a:ln w="57150" cap="flat" cmpd="sng">
            <a:solidFill>
              <a:srgbClr val="FEC2AD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80905" name="直接连接符 15"/>
          <p:cNvSpPr/>
          <p:nvPr/>
        </p:nvSpPr>
        <p:spPr>
          <a:xfrm>
            <a:off x="3251200" y="0"/>
            <a:ext cx="0" cy="6858000"/>
          </a:xfrm>
          <a:prstGeom prst="line">
            <a:avLst/>
          </a:prstGeom>
          <a:ln w="28575" cap="flat" cmpd="sng">
            <a:solidFill>
              <a:srgbClr val="FEC2AD">
                <a:alpha val="79999"/>
              </a:srgbClr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80906" name="直接连接符 14"/>
          <p:cNvSpPr/>
          <p:nvPr/>
        </p:nvSpPr>
        <p:spPr>
          <a:xfrm>
            <a:off x="2590800" y="0"/>
            <a:ext cx="0" cy="6858000"/>
          </a:xfrm>
          <a:prstGeom prst="line">
            <a:avLst/>
          </a:prstGeom>
          <a:ln w="9525" cap="flat" cmpd="sng">
            <a:solidFill>
              <a:srgbClr val="FEC2AD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80907" name="直接连接符 21"/>
          <p:cNvSpPr/>
          <p:nvPr/>
        </p:nvSpPr>
        <p:spPr>
          <a:xfrm>
            <a:off x="10637838" y="0"/>
            <a:ext cx="1587" cy="6858000"/>
          </a:xfrm>
          <a:prstGeom prst="line">
            <a:avLst/>
          </a:prstGeom>
          <a:ln w="57150" cap="flat" cmpd="thickThin">
            <a:solidFill>
              <a:srgbClr val="FEC2AD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80908" name="矩形 26"/>
          <p:cNvSpPr/>
          <p:nvPr/>
        </p:nvSpPr>
        <p:spPr>
          <a:xfrm>
            <a:off x="2743200" y="0"/>
            <a:ext cx="76200" cy="6858000"/>
          </a:xfrm>
          <a:prstGeom prst="rect">
            <a:avLst/>
          </a:prstGeom>
          <a:solidFill>
            <a:srgbClr val="FEC2AD">
              <a:alpha val="50195"/>
            </a:srgbClr>
          </a:solidFill>
          <a:ln w="9525">
            <a:noFill/>
          </a:ln>
        </p:spPr>
        <p:txBody>
          <a:bodyPr anchor="ctr"/>
          <a:p>
            <a:pPr algn="ctr">
              <a:buFont typeface="Arial" panose="020B0604020202020204" pitchFamily="34" charset="0"/>
              <a:buNone/>
            </a:pPr>
            <a:endParaRPr lang="zh-CN" altLang="en-US" dirty="0">
              <a:solidFill>
                <a:srgbClr val="FFFFFF"/>
              </a:solidFill>
              <a:latin typeface="Century Schoolbook" panose="02040604050505020304" pitchFamily="18" charset="0"/>
              <a:sym typeface="Century Schoolbook" panose="02040604050505020304" pitchFamily="18" charset="0"/>
            </a:endParaRPr>
          </a:p>
        </p:txBody>
      </p:sp>
      <p:sp>
        <p:nvSpPr>
          <p:cNvPr id="80909" name="椭圆 20"/>
          <p:cNvSpPr/>
          <p:nvPr/>
        </p:nvSpPr>
        <p:spPr>
          <a:xfrm>
            <a:off x="2133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9525">
            <a:noFill/>
          </a:ln>
        </p:spPr>
        <p:txBody>
          <a:bodyPr anchor="ctr"/>
          <a:p>
            <a:pPr algn="ctr">
              <a:buFont typeface="Arial" panose="020B0604020202020204" pitchFamily="34" charset="0"/>
              <a:buNone/>
            </a:pPr>
            <a:endParaRPr lang="zh-CN" altLang="en-US" dirty="0">
              <a:solidFill>
                <a:srgbClr val="FFFFFF"/>
              </a:solidFill>
              <a:latin typeface="Century Schoolbook" panose="02040604050505020304" pitchFamily="18" charset="0"/>
              <a:sym typeface="Century Schoolbook" panose="02040604050505020304" pitchFamily="18" charset="0"/>
            </a:endParaRPr>
          </a:p>
        </p:txBody>
      </p:sp>
      <p:sp>
        <p:nvSpPr>
          <p:cNvPr id="80910" name="椭圆 22"/>
          <p:cNvSpPr/>
          <p:nvPr/>
        </p:nvSpPr>
        <p:spPr>
          <a:xfrm>
            <a:off x="2833688" y="4867275"/>
            <a:ext cx="641350" cy="641350"/>
          </a:xfrm>
          <a:prstGeom prst="ellipse">
            <a:avLst/>
          </a:prstGeom>
          <a:solidFill>
            <a:schemeClr val="accent1"/>
          </a:solidFill>
          <a:ln w="9525">
            <a:noFill/>
          </a:ln>
        </p:spPr>
        <p:txBody>
          <a:bodyPr anchor="ctr"/>
          <a:p>
            <a:pPr algn="ctr">
              <a:buFont typeface="Arial" panose="020B0604020202020204" pitchFamily="34" charset="0"/>
              <a:buNone/>
            </a:pPr>
            <a:endParaRPr lang="zh-CN" altLang="en-US" dirty="0">
              <a:solidFill>
                <a:srgbClr val="FFFFFF"/>
              </a:solidFill>
              <a:latin typeface="Century Schoolbook" panose="02040604050505020304" pitchFamily="18" charset="0"/>
              <a:sym typeface="Century Schoolbook" panose="02040604050505020304" pitchFamily="18" charset="0"/>
            </a:endParaRPr>
          </a:p>
        </p:txBody>
      </p:sp>
      <p:sp>
        <p:nvSpPr>
          <p:cNvPr id="80911" name="椭圆 23"/>
          <p:cNvSpPr/>
          <p:nvPr/>
        </p:nvSpPr>
        <p:spPr>
          <a:xfrm>
            <a:off x="2614613" y="5500688"/>
            <a:ext cx="138112" cy="136525"/>
          </a:xfrm>
          <a:prstGeom prst="ellipse">
            <a:avLst/>
          </a:prstGeom>
          <a:solidFill>
            <a:schemeClr val="accent1"/>
          </a:solidFill>
          <a:ln w="9525">
            <a:noFill/>
          </a:ln>
        </p:spPr>
        <p:txBody>
          <a:bodyPr anchor="ctr"/>
          <a:p>
            <a:pPr algn="ctr">
              <a:buFont typeface="Arial" panose="020B0604020202020204" pitchFamily="34" charset="0"/>
              <a:buNone/>
            </a:pPr>
            <a:endParaRPr lang="zh-CN" altLang="en-US" dirty="0">
              <a:solidFill>
                <a:srgbClr val="FFFFFF"/>
              </a:solidFill>
              <a:latin typeface="Century Schoolbook" panose="02040604050505020304" pitchFamily="18" charset="0"/>
              <a:sym typeface="Century Schoolbook" panose="02040604050505020304" pitchFamily="18" charset="0"/>
            </a:endParaRPr>
          </a:p>
        </p:txBody>
      </p:sp>
      <p:sp>
        <p:nvSpPr>
          <p:cNvPr id="80912" name="椭圆 25"/>
          <p:cNvSpPr/>
          <p:nvPr/>
        </p:nvSpPr>
        <p:spPr>
          <a:xfrm>
            <a:off x="3187700" y="5788025"/>
            <a:ext cx="274638" cy="274638"/>
          </a:xfrm>
          <a:prstGeom prst="ellipse">
            <a:avLst/>
          </a:prstGeom>
          <a:solidFill>
            <a:schemeClr val="accent1"/>
          </a:solidFill>
          <a:ln w="9525">
            <a:noFill/>
          </a:ln>
        </p:spPr>
        <p:txBody>
          <a:bodyPr anchor="ctr"/>
          <a:p>
            <a:pPr algn="ctr">
              <a:buFont typeface="Arial" panose="020B0604020202020204" pitchFamily="34" charset="0"/>
              <a:buNone/>
            </a:pPr>
            <a:endParaRPr lang="zh-CN" altLang="en-US" dirty="0">
              <a:solidFill>
                <a:srgbClr val="FFFFFF"/>
              </a:solidFill>
              <a:latin typeface="Century Schoolbook" panose="02040604050505020304" pitchFamily="18" charset="0"/>
              <a:sym typeface="Century Schoolbook" panose="02040604050505020304" pitchFamily="18" charset="0"/>
            </a:endParaRPr>
          </a:p>
        </p:txBody>
      </p:sp>
      <p:sp>
        <p:nvSpPr>
          <p:cNvPr id="80913" name="椭圆 24"/>
          <p:cNvSpPr/>
          <p:nvPr/>
        </p:nvSpPr>
        <p:spPr>
          <a:xfrm>
            <a:off x="3429000" y="4495800"/>
            <a:ext cx="365125" cy="365125"/>
          </a:xfrm>
          <a:prstGeom prst="ellipse">
            <a:avLst/>
          </a:prstGeom>
          <a:solidFill>
            <a:schemeClr val="accent1"/>
          </a:solidFill>
          <a:ln w="9525">
            <a:noFill/>
          </a:ln>
        </p:spPr>
        <p:txBody>
          <a:bodyPr anchor="ctr"/>
          <a:p>
            <a:pPr algn="ctr">
              <a:buFont typeface="Arial" panose="020B0604020202020204" pitchFamily="34" charset="0"/>
              <a:buNone/>
            </a:pPr>
            <a:endParaRPr lang="zh-CN" altLang="en-US" dirty="0">
              <a:solidFill>
                <a:srgbClr val="FFFFFF"/>
              </a:solidFill>
              <a:latin typeface="Century Schoolbook" panose="02040604050505020304" pitchFamily="18" charset="0"/>
              <a:sym typeface="Century Schoolbook" panose="02040604050505020304" pitchFamily="18" charset="0"/>
            </a:endParaRPr>
          </a:p>
        </p:txBody>
      </p:sp>
      <p:sp>
        <p:nvSpPr>
          <p:cNvPr id="80914" name="矩形 3"/>
          <p:cNvSpPr/>
          <p:nvPr/>
        </p:nvSpPr>
        <p:spPr>
          <a:xfrm>
            <a:off x="4972686" y="1773238"/>
            <a:ext cx="4367530" cy="175323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>
              <a:buFont typeface="Arial" panose="020B0604020202020204" pitchFamily="34" charset="0"/>
              <a:buNone/>
            </a:pPr>
            <a:r>
              <a:rPr lang="en-US" altLang="zh-CN" sz="5400" b="1" dirty="0">
                <a:latin typeface="Century Schoolbook" panose="02040604050505020304" pitchFamily="18" charset="0"/>
                <a:sym typeface="Century Schoolbook" panose="02040604050505020304" pitchFamily="18" charset="0"/>
              </a:rPr>
              <a:t>Classmates </a:t>
            </a:r>
            <a:endParaRPr lang="en-US" altLang="zh-CN" sz="5400" b="1" dirty="0">
              <a:latin typeface="Century Schoolbook" panose="02040604050505020304" pitchFamily="18" charset="0"/>
              <a:sym typeface="Century Schoolbook" panose="02040604050505020304" pitchFamily="18" charset="0"/>
            </a:endParaRPr>
          </a:p>
          <a:p>
            <a:pPr algn="ctr">
              <a:buFont typeface="Arial" panose="020B0604020202020204" pitchFamily="34" charset="0"/>
              <a:buNone/>
            </a:pPr>
            <a:r>
              <a:rPr lang="en-US" altLang="zh-CN" sz="5400" b="1" dirty="0">
                <a:latin typeface="Century Schoolbook" panose="02040604050505020304" pitchFamily="18" charset="0"/>
                <a:sym typeface="Century Schoolbook" panose="02040604050505020304" pitchFamily="18" charset="0"/>
              </a:rPr>
              <a:t>Lesson 1</a:t>
            </a:r>
            <a:endParaRPr lang="zh-CN" altLang="en-US" sz="5400" b="1" dirty="0">
              <a:latin typeface="Century Schoolbook" panose="02040604050505020304" pitchFamily="18" charset="0"/>
              <a:sym typeface="Century Schoolbook" panose="02040604050505020304" pitchFamily="18" charset="0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0114" name="Picture 4" descr="http://img.taopic.com/uploads/allimg/110126/2316-11012616302241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79650" y="333375"/>
            <a:ext cx="7545388" cy="52562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0115" name="TextBox 5"/>
          <p:cNvSpPr/>
          <p:nvPr/>
        </p:nvSpPr>
        <p:spPr>
          <a:xfrm>
            <a:off x="3216275" y="5805488"/>
            <a:ext cx="6096000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3200" b="1" dirty="0">
                <a:solidFill>
                  <a:srgbClr val="000000"/>
                </a:solidFill>
                <a:latin typeface="Century Schoolbook" panose="02040604050505020304" pitchFamily="18" charset="0"/>
                <a:sym typeface="Century Schoolbook" panose="02040604050505020304" pitchFamily="18" charset="0"/>
              </a:rPr>
              <a:t>Mary/ cute  friendly  helpful</a:t>
            </a:r>
            <a:endParaRPr lang="zh-CN" altLang="en-US" sz="3200" b="1" dirty="0">
              <a:solidFill>
                <a:srgbClr val="000000"/>
              </a:solidFill>
              <a:latin typeface="Century Schoolbook" panose="02040604050505020304" pitchFamily="18" charset="0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1138" name="TextBox 4"/>
          <p:cNvSpPr/>
          <p:nvPr/>
        </p:nvSpPr>
        <p:spPr>
          <a:xfrm>
            <a:off x="1774825" y="549275"/>
            <a:ext cx="8497888" cy="1076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3200" b="1" dirty="0">
                <a:solidFill>
                  <a:srgbClr val="000000"/>
                </a:solidFill>
                <a:latin typeface="Century Schoolbook" panose="02040604050505020304" pitchFamily="18" charset="0"/>
                <a:sym typeface="Century Schoolbook" panose="02040604050505020304" pitchFamily="18" charset="0"/>
              </a:rPr>
              <a:t>Think and say</a:t>
            </a:r>
            <a:r>
              <a:rPr lang="en-US" altLang="zh-CN" sz="3200" dirty="0">
                <a:solidFill>
                  <a:srgbClr val="000000"/>
                </a:solidFill>
                <a:latin typeface="Century Schoolbook" panose="02040604050505020304" pitchFamily="18" charset="0"/>
                <a:sym typeface="Century Schoolbook" panose="02040604050505020304" pitchFamily="18" charset="0"/>
              </a:rPr>
              <a:t> :let’s talk about our classmates</a:t>
            </a:r>
            <a:r>
              <a:rPr lang="en-US" altLang="zh-CN" dirty="0">
                <a:solidFill>
                  <a:srgbClr val="000000"/>
                </a:solidFill>
                <a:latin typeface="Century Schoolbook" panose="02040604050505020304" pitchFamily="18" charset="0"/>
                <a:sym typeface="Century Schoolbook" panose="02040604050505020304" pitchFamily="18" charset="0"/>
              </a:rPr>
              <a:t>.</a:t>
            </a:r>
            <a:endParaRPr lang="zh-CN" altLang="en-US" dirty="0">
              <a:solidFill>
                <a:srgbClr val="000000"/>
              </a:solidFill>
              <a:latin typeface="Century Schoolbook" panose="02040604050505020304" pitchFamily="18" charset="0"/>
              <a:sym typeface="宋体" panose="02010600030101010101" pitchFamily="2" charset="-122"/>
            </a:endParaRPr>
          </a:p>
        </p:txBody>
      </p:sp>
      <p:sp>
        <p:nvSpPr>
          <p:cNvPr id="91139" name="TextBox 5"/>
          <p:cNvSpPr/>
          <p:nvPr/>
        </p:nvSpPr>
        <p:spPr>
          <a:xfrm>
            <a:off x="3719513" y="2636838"/>
            <a:ext cx="5166360" cy="10763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3200" b="1" dirty="0">
                <a:solidFill>
                  <a:srgbClr val="000000"/>
                </a:solidFill>
                <a:latin typeface="Century Schoolbook" panose="02040604050505020304" pitchFamily="18" charset="0"/>
                <a:sym typeface="Century Schoolbook" panose="02040604050505020304" pitchFamily="18" charset="0"/>
              </a:rPr>
              <a:t>Lily is cute</a:t>
            </a:r>
            <a:r>
              <a:rPr lang="zh-CN" altLang="en-US" sz="3200" b="1" dirty="0">
                <a:solidFill>
                  <a:srgbClr val="000000"/>
                </a:solidFill>
                <a:latin typeface="Century Schoolbook" panose="02040604050505020304" pitchFamily="18" charset="0"/>
                <a:sym typeface="Century Schoolbook" panose="02040604050505020304" pitchFamily="18" charset="0"/>
              </a:rPr>
              <a:t>.</a:t>
            </a:r>
            <a:r>
              <a:rPr lang="en-US" altLang="zh-CN" sz="3200" b="1" dirty="0">
                <a:solidFill>
                  <a:srgbClr val="000000"/>
                </a:solidFill>
                <a:latin typeface="Century Schoolbook" panose="02040604050505020304" pitchFamily="18" charset="0"/>
                <a:sym typeface="Century Schoolbook" panose="02040604050505020304" pitchFamily="18" charset="0"/>
              </a:rPr>
              <a:t> </a:t>
            </a:r>
            <a:endParaRPr lang="zh-CN" altLang="en-US" sz="3200" b="1" dirty="0">
              <a:solidFill>
                <a:srgbClr val="000000"/>
              </a:solidFill>
              <a:latin typeface="Century Schoolbook" panose="02040604050505020304" pitchFamily="18" charset="0"/>
              <a:sym typeface="Century Schoolbook" panose="02040604050505020304" pitchFamily="18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200" b="1" dirty="0">
                <a:solidFill>
                  <a:srgbClr val="000000"/>
                </a:solidFill>
                <a:latin typeface="Century Schoolbook" panose="02040604050505020304" pitchFamily="18" charset="0"/>
                <a:sym typeface="Century Schoolbook" panose="02040604050505020304" pitchFamily="18" charset="0"/>
              </a:rPr>
              <a:t>And she is friendly, too</a:t>
            </a:r>
            <a:r>
              <a:rPr lang="zh-CN" altLang="en-US" sz="3200" b="1" dirty="0">
                <a:solidFill>
                  <a:srgbClr val="000000"/>
                </a:solidFill>
                <a:latin typeface="Century Schoolbook" panose="02040604050505020304" pitchFamily="18" charset="0"/>
                <a:sym typeface="Century Schoolbook" panose="02040604050505020304" pitchFamily="18" charset="0"/>
              </a:rPr>
              <a:t>.</a:t>
            </a:r>
            <a:endParaRPr lang="zh-CN" altLang="en-US" sz="3200" b="1" dirty="0">
              <a:solidFill>
                <a:srgbClr val="000000"/>
              </a:solidFill>
              <a:latin typeface="Century Schoolbook" panose="02040604050505020304" pitchFamily="18" charset="0"/>
              <a:sym typeface="宋体" panose="02010600030101010101" pitchFamily="2" charset="-122"/>
            </a:endParaRPr>
          </a:p>
        </p:txBody>
      </p:sp>
      <p:pic>
        <p:nvPicPr>
          <p:cNvPr id="91140" name="Picture 2" descr="http://img3.imgtn.bdimg.com/it/u=2220089615,3551818940&amp;fm=21&amp;gp=0.jpg"/>
          <p:cNvPicPr>
            <a:picLocks noChangeAspect="1"/>
          </p:cNvPicPr>
          <p:nvPr/>
        </p:nvPicPr>
        <p:blipFill>
          <a:blip r:embed="rId1"/>
          <a:srcRect r="3651" b="3130"/>
          <a:stretch>
            <a:fillRect/>
          </a:stretch>
        </p:blipFill>
        <p:spPr>
          <a:xfrm>
            <a:off x="1847850" y="4005263"/>
            <a:ext cx="1871663" cy="24479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62" name="TextBox 3"/>
          <p:cNvSpPr/>
          <p:nvPr/>
        </p:nvSpPr>
        <p:spPr>
          <a:xfrm>
            <a:off x="5664200" y="2781300"/>
            <a:ext cx="4162425" cy="10763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3200" b="1" dirty="0">
                <a:solidFill>
                  <a:srgbClr val="000000"/>
                </a:solidFill>
                <a:latin typeface="Century Schoolbook" panose="02040604050505020304" pitchFamily="18" charset="0"/>
                <a:sym typeface="Century Schoolbook" panose="02040604050505020304" pitchFamily="18" charset="0"/>
              </a:rPr>
              <a:t> Mike is clever,</a:t>
            </a:r>
            <a:endParaRPr lang="zh-CN" altLang="en-US" sz="3200" b="1" dirty="0">
              <a:solidFill>
                <a:srgbClr val="000000"/>
              </a:solidFill>
              <a:latin typeface="Century Schoolbook" panose="02040604050505020304" pitchFamily="18" charset="0"/>
              <a:sym typeface="Century Schoolbook" panose="02040604050505020304" pitchFamily="18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200" b="1" dirty="0">
                <a:solidFill>
                  <a:srgbClr val="000000"/>
                </a:solidFill>
                <a:latin typeface="Century Schoolbook" panose="02040604050505020304" pitchFamily="18" charset="0"/>
                <a:sym typeface="Century Schoolbook" panose="02040604050505020304" pitchFamily="18" charset="0"/>
              </a:rPr>
              <a:t> but he is careless. </a:t>
            </a:r>
            <a:endParaRPr lang="zh-CN" altLang="en-US" sz="3200" b="1" dirty="0">
              <a:solidFill>
                <a:srgbClr val="000000"/>
              </a:solidFill>
              <a:latin typeface="Century Schoolbook" panose="02040604050505020304" pitchFamily="18" charset="0"/>
              <a:sym typeface="宋体" panose="02010600030101010101" pitchFamily="2" charset="-122"/>
            </a:endParaRPr>
          </a:p>
        </p:txBody>
      </p:sp>
      <p:pic>
        <p:nvPicPr>
          <p:cNvPr id="92163" name="Picture 2" descr="http://img5.imgtn.bdimg.com/it/u=395207864,3467095947&amp;fm=21&amp;gp=0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063750" y="1989138"/>
            <a:ext cx="3133725" cy="25987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3186" name="矩形 3"/>
          <p:cNvSpPr/>
          <p:nvPr/>
        </p:nvSpPr>
        <p:spPr>
          <a:xfrm>
            <a:off x="3446463" y="260350"/>
            <a:ext cx="3876675" cy="9220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/>
            <a:r>
              <a:rPr lang="en-US" altLang="zh-CN" sz="5400" b="1" dirty="0">
                <a:latin typeface="Arial Rounded MT Bold" panose="020F0704030504030204" pitchFamily="34" charset="0"/>
                <a:ea typeface="黑体" panose="02010609060101010101" pitchFamily="49" charset="-122"/>
                <a:sym typeface="Arial Rounded MT Bold" panose="020F0704030504030204" pitchFamily="34" charset="0"/>
              </a:rPr>
              <a:t>Let’s write.</a:t>
            </a:r>
            <a:endParaRPr lang="zh-CN" altLang="en-US" sz="5400" b="1" dirty="0">
              <a:latin typeface="Arial Rounded MT Bold" panose="020F0704030504030204" pitchFamily="34" charset="0"/>
              <a:ea typeface="黑体" panose="02010609060101010101" pitchFamily="49" charset="-122"/>
              <a:sym typeface="Arial Rounded MT Bold" panose="020F0704030504030204" pitchFamily="34" charset="0"/>
            </a:endParaRPr>
          </a:p>
        </p:txBody>
      </p:sp>
      <p:sp>
        <p:nvSpPr>
          <p:cNvPr id="93187" name="TextBox 4"/>
          <p:cNvSpPr/>
          <p:nvPr/>
        </p:nvSpPr>
        <p:spPr>
          <a:xfrm>
            <a:off x="1847850" y="1412875"/>
            <a:ext cx="7070725" cy="359981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200" dirty="0">
                <a:solidFill>
                  <a:srgbClr val="000000"/>
                </a:solidFill>
                <a:latin typeface="Arial Rounded MT Bold" panose="020F0704030504030204" pitchFamily="34" charset="0"/>
                <a:ea typeface="黑体" panose="02010609060101010101" pitchFamily="49" charset="-122"/>
                <a:sym typeface="Arial Rounded MT Bold" panose="020F0704030504030204" pitchFamily="34" charset="0"/>
              </a:rPr>
              <a:t>Lily is friendly and _____</a:t>
            </a:r>
            <a:r>
              <a:rPr lang="zh-CN" altLang="en-US" sz="3200" dirty="0">
                <a:solidFill>
                  <a:srgbClr val="000000"/>
                </a:solidFill>
                <a:latin typeface="Arial Rounded MT Bold" panose="020F0704030504030204" pitchFamily="34" charset="0"/>
                <a:ea typeface="黑体" panose="02010609060101010101" pitchFamily="49" charset="-122"/>
                <a:sym typeface="Arial Rounded MT Bold" panose="020F0704030504030204" pitchFamily="34" charset="0"/>
              </a:rPr>
              <a:t>.</a:t>
            </a:r>
            <a:r>
              <a:rPr lang="en-US" altLang="zh-CN" sz="3200" dirty="0">
                <a:solidFill>
                  <a:srgbClr val="000000"/>
                </a:solidFill>
                <a:latin typeface="Arial Rounded MT Bold" panose="020F0704030504030204" pitchFamily="34" charset="0"/>
                <a:ea typeface="黑体" panose="02010609060101010101" pitchFamily="49" charset="-122"/>
                <a:sym typeface="Arial Rounded MT Bold" panose="020F0704030504030204" pitchFamily="34" charset="0"/>
              </a:rPr>
              <a:t>  </a:t>
            </a:r>
            <a:endParaRPr lang="zh-CN" altLang="en-US" sz="3200" dirty="0">
              <a:solidFill>
                <a:srgbClr val="000000"/>
              </a:solidFill>
              <a:latin typeface="Arial Rounded MT Bold" panose="020F0704030504030204" pitchFamily="34" charset="0"/>
              <a:ea typeface="黑体" panose="02010609060101010101" pitchFamily="49" charset="-122"/>
              <a:sym typeface="Arial Rounded MT Bold" panose="020F0704030504030204" pitchFamily="34" charset="0"/>
            </a:endParaRPr>
          </a:p>
          <a:p>
            <a:endParaRPr lang="zh-CN" altLang="en-US" sz="2000" dirty="0">
              <a:solidFill>
                <a:srgbClr val="000000"/>
              </a:solidFill>
              <a:latin typeface="Arial Rounded MT Bold" panose="020F0704030504030204" pitchFamily="34" charset="0"/>
              <a:ea typeface="黑体" panose="02010609060101010101" pitchFamily="49" charset="-122"/>
              <a:sym typeface="Arial Rounded MT Bold" panose="020F0704030504030204" pitchFamily="34" charset="0"/>
            </a:endParaRPr>
          </a:p>
          <a:p>
            <a:endParaRPr lang="zh-CN" altLang="en-US" sz="2000" dirty="0">
              <a:solidFill>
                <a:srgbClr val="000000"/>
              </a:solidFill>
              <a:latin typeface="Arial Rounded MT Bold" panose="020F0704030504030204" pitchFamily="34" charset="0"/>
              <a:ea typeface="黑体" panose="02010609060101010101" pitchFamily="49" charset="-122"/>
              <a:sym typeface="Arial Rounded MT Bold" panose="020F0704030504030204" pitchFamily="34" charset="0"/>
            </a:endParaRPr>
          </a:p>
          <a:p>
            <a:r>
              <a:rPr lang="en-US" altLang="zh-CN" sz="3200" dirty="0">
                <a:solidFill>
                  <a:srgbClr val="000000"/>
                </a:solidFill>
                <a:latin typeface="Arial Rounded MT Bold" panose="020F0704030504030204" pitchFamily="34" charset="0"/>
                <a:ea typeface="黑体" panose="02010609060101010101" pitchFamily="49" charset="-122"/>
                <a:sym typeface="Arial Rounded MT Bold" panose="020F0704030504030204" pitchFamily="34" charset="0"/>
              </a:rPr>
              <a:t>_______ is _________ and __________</a:t>
            </a:r>
            <a:r>
              <a:rPr lang="zh-CN" altLang="en-US" sz="3200" dirty="0">
                <a:solidFill>
                  <a:srgbClr val="000000"/>
                </a:solidFill>
                <a:latin typeface="Arial Rounded MT Bold" panose="020F0704030504030204" pitchFamily="34" charset="0"/>
                <a:ea typeface="黑体" panose="02010609060101010101" pitchFamily="49" charset="-122"/>
                <a:sym typeface="Arial Rounded MT Bold" panose="020F0704030504030204" pitchFamily="34" charset="0"/>
              </a:rPr>
              <a:t>.</a:t>
            </a:r>
            <a:endParaRPr lang="zh-CN" altLang="en-US" sz="3200" dirty="0">
              <a:solidFill>
                <a:srgbClr val="000000"/>
              </a:solidFill>
              <a:latin typeface="Arial Rounded MT Bold" panose="020F0704030504030204" pitchFamily="34" charset="0"/>
              <a:ea typeface="黑体" panose="02010609060101010101" pitchFamily="49" charset="-122"/>
              <a:sym typeface="Arial Rounded MT Bold" panose="020F0704030504030204" pitchFamily="34" charset="0"/>
            </a:endParaRPr>
          </a:p>
          <a:p>
            <a:endParaRPr lang="zh-CN" altLang="en-US" sz="3200" dirty="0">
              <a:solidFill>
                <a:srgbClr val="000000"/>
              </a:solidFill>
              <a:latin typeface="Arial Rounded MT Bold" panose="020F0704030504030204" pitchFamily="34" charset="0"/>
              <a:ea typeface="黑体" panose="02010609060101010101" pitchFamily="49" charset="-122"/>
              <a:sym typeface="Arial Rounded MT Bold" panose="020F0704030504030204" pitchFamily="34" charset="0"/>
            </a:endParaRPr>
          </a:p>
          <a:p>
            <a:endParaRPr lang="zh-CN" altLang="en-US" sz="2000" dirty="0">
              <a:solidFill>
                <a:srgbClr val="000000"/>
              </a:solidFill>
              <a:latin typeface="Arial Rounded MT Bold" panose="020F0704030504030204" pitchFamily="34" charset="0"/>
              <a:ea typeface="黑体" panose="02010609060101010101" pitchFamily="49" charset="-122"/>
              <a:sym typeface="Arial Rounded MT Bold" panose="020F0704030504030204" pitchFamily="34" charset="0"/>
            </a:endParaRPr>
          </a:p>
          <a:p>
            <a:r>
              <a:rPr lang="en-US" altLang="zh-CN" sz="3200" dirty="0">
                <a:solidFill>
                  <a:srgbClr val="000000"/>
                </a:solidFill>
                <a:latin typeface="Arial Rounded MT Bold" panose="020F0704030504030204" pitchFamily="34" charset="0"/>
                <a:ea typeface="黑体" panose="02010609060101010101" pitchFamily="49" charset="-122"/>
                <a:sym typeface="Arial Rounded MT Bold" panose="020F0704030504030204" pitchFamily="34" charset="0"/>
              </a:rPr>
              <a:t>_______ is _________</a:t>
            </a:r>
            <a:r>
              <a:rPr lang="en-US" altLang="zh-CN" sz="2000" dirty="0">
                <a:solidFill>
                  <a:srgbClr val="000000"/>
                </a:solidFill>
                <a:latin typeface="Arial Rounded MT Bold" panose="020F0704030504030204" pitchFamily="34" charset="0"/>
                <a:ea typeface="黑体" panose="02010609060101010101" pitchFamily="49" charset="-122"/>
                <a:sym typeface="Arial Rounded MT Bold" panose="020F0704030504030204" pitchFamily="34" charset="0"/>
              </a:rPr>
              <a:t> </a:t>
            </a:r>
            <a:r>
              <a:rPr lang="en-US" altLang="zh-CN" sz="3200" dirty="0">
                <a:solidFill>
                  <a:srgbClr val="000000"/>
                </a:solidFill>
                <a:latin typeface="Arial Rounded MT Bold" panose="020F0704030504030204" pitchFamily="34" charset="0"/>
                <a:ea typeface="黑体" panose="02010609060101010101" pitchFamily="49" charset="-122"/>
                <a:sym typeface="Arial Rounded MT Bold" panose="020F0704030504030204" pitchFamily="34" charset="0"/>
              </a:rPr>
              <a:t>and __________</a:t>
            </a:r>
            <a:r>
              <a:rPr lang="zh-CN" altLang="en-US" sz="2000" dirty="0">
                <a:solidFill>
                  <a:srgbClr val="000000"/>
                </a:solidFill>
                <a:latin typeface="Arial Rounded MT Bold" panose="020F0704030504030204" pitchFamily="34" charset="0"/>
                <a:ea typeface="黑体" panose="02010609060101010101" pitchFamily="49" charset="-122"/>
                <a:sym typeface="Arial Rounded MT Bold" panose="020F0704030504030204" pitchFamily="34" charset="0"/>
              </a:rPr>
              <a:t>.</a:t>
            </a:r>
            <a:endParaRPr lang="zh-CN" altLang="en-US" sz="2000" dirty="0">
              <a:solidFill>
                <a:srgbClr val="000000"/>
              </a:solidFill>
              <a:latin typeface="Arial Rounded MT Bold" panose="020F0704030504030204" pitchFamily="34" charset="0"/>
              <a:ea typeface="黑体" panose="02010609060101010101" pitchFamily="49" charset="-122"/>
              <a:sym typeface="Arial Rounded MT Bold" panose="020F0704030504030204" pitchFamily="34" charset="0"/>
            </a:endParaRPr>
          </a:p>
          <a:p>
            <a:endParaRPr lang="zh-CN" altLang="en-US" sz="2000" dirty="0">
              <a:solidFill>
                <a:srgbClr val="000000"/>
              </a:solidFill>
              <a:latin typeface="Arial Rounded MT Bold" panose="020F0704030504030204" pitchFamily="34" charset="0"/>
              <a:ea typeface="黑体" panose="02010609060101010101" pitchFamily="49" charset="-122"/>
              <a:sym typeface="Arial Rounded MT Bold" panose="020F0704030504030204" pitchFamily="34" charset="0"/>
            </a:endParaRPr>
          </a:p>
          <a:p>
            <a:endParaRPr lang="zh-CN" altLang="en-US" sz="2000" dirty="0">
              <a:solidFill>
                <a:srgbClr val="000000"/>
              </a:solidFill>
              <a:latin typeface="Arial Rounded MT Bold" panose="020F0704030504030204" pitchFamily="34" charset="0"/>
              <a:ea typeface="黑体" panose="02010609060101010101" pitchFamily="49" charset="-122"/>
              <a:sym typeface="Arial Rounded MT Bold" panose="020F0704030504030204" pitchFamily="34" charset="0"/>
            </a:endParaRPr>
          </a:p>
        </p:txBody>
      </p:sp>
      <p:sp>
        <p:nvSpPr>
          <p:cNvPr id="93188" name="TextBox 5"/>
          <p:cNvSpPr/>
          <p:nvPr/>
        </p:nvSpPr>
        <p:spPr>
          <a:xfrm>
            <a:off x="5538788" y="1354138"/>
            <a:ext cx="1164590" cy="645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600" dirty="0">
                <a:solidFill>
                  <a:srgbClr val="FF0000"/>
                </a:solidFill>
                <a:latin typeface="Arial Rounded MT Bold" panose="020F0704030504030204" pitchFamily="34" charset="0"/>
                <a:ea typeface="黑体" panose="02010609060101010101" pitchFamily="49" charset="-122"/>
                <a:sym typeface="Arial Rounded MT Bold" panose="020F0704030504030204" pitchFamily="34" charset="0"/>
              </a:rPr>
              <a:t>cute</a:t>
            </a:r>
            <a:endParaRPr lang="zh-CN" altLang="en-US" sz="3600" dirty="0">
              <a:solidFill>
                <a:srgbClr val="FF0000"/>
              </a:solidFill>
              <a:latin typeface="Arial Rounded MT Bold" panose="020F0704030504030204" pitchFamily="34" charset="0"/>
              <a:ea typeface="黑体" panose="02010609060101010101" pitchFamily="49" charset="-122"/>
              <a:sym typeface="Arial Rounded MT Bold" panose="020F0704030504030204" pitchFamily="34" charset="0"/>
            </a:endParaRPr>
          </a:p>
        </p:txBody>
      </p:sp>
      <p:sp>
        <p:nvSpPr>
          <p:cNvPr id="93189" name="TextBox 6"/>
          <p:cNvSpPr/>
          <p:nvPr/>
        </p:nvSpPr>
        <p:spPr>
          <a:xfrm>
            <a:off x="2095500" y="2428875"/>
            <a:ext cx="1318260" cy="645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600" dirty="0">
                <a:solidFill>
                  <a:srgbClr val="FF0000"/>
                </a:solidFill>
                <a:latin typeface="Arial Rounded MT Bold" panose="020F0704030504030204" pitchFamily="34" charset="0"/>
                <a:ea typeface="黑体" panose="02010609060101010101" pitchFamily="49" charset="-122"/>
                <a:sym typeface="Arial Rounded MT Bold" panose="020F0704030504030204" pitchFamily="34" charset="0"/>
              </a:rPr>
              <a:t>Mike </a:t>
            </a:r>
            <a:endParaRPr lang="zh-CN" altLang="en-US" sz="3600" dirty="0">
              <a:solidFill>
                <a:srgbClr val="FF0000"/>
              </a:solidFill>
              <a:latin typeface="Arial Rounded MT Bold" panose="020F0704030504030204" pitchFamily="34" charset="0"/>
              <a:ea typeface="黑体" panose="02010609060101010101" pitchFamily="49" charset="-122"/>
              <a:sym typeface="Arial Rounded MT Bold" panose="020F0704030504030204" pitchFamily="34" charset="0"/>
            </a:endParaRPr>
          </a:p>
        </p:txBody>
      </p:sp>
      <p:sp>
        <p:nvSpPr>
          <p:cNvPr id="93190" name="TextBox 7"/>
          <p:cNvSpPr/>
          <p:nvPr/>
        </p:nvSpPr>
        <p:spPr>
          <a:xfrm>
            <a:off x="3952875" y="2428875"/>
            <a:ext cx="1540510" cy="645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600" dirty="0">
                <a:solidFill>
                  <a:srgbClr val="FF0000"/>
                </a:solidFill>
                <a:latin typeface="Arial Rounded MT Bold" panose="020F0704030504030204" pitchFamily="34" charset="0"/>
                <a:ea typeface="黑体" panose="02010609060101010101" pitchFamily="49" charset="-122"/>
                <a:sym typeface="Arial Rounded MT Bold" panose="020F0704030504030204" pitchFamily="34" charset="0"/>
              </a:rPr>
              <a:t>clever</a:t>
            </a:r>
            <a:endParaRPr lang="zh-CN" altLang="en-US" sz="3600" dirty="0">
              <a:solidFill>
                <a:srgbClr val="FF0000"/>
              </a:solidFill>
              <a:latin typeface="Arial Rounded MT Bold" panose="020F0704030504030204" pitchFamily="34" charset="0"/>
              <a:ea typeface="黑体" panose="02010609060101010101" pitchFamily="49" charset="-122"/>
              <a:sym typeface="Arial Rounded MT Bold" panose="020F0704030504030204" pitchFamily="34" charset="0"/>
            </a:endParaRPr>
          </a:p>
        </p:txBody>
      </p:sp>
      <p:sp>
        <p:nvSpPr>
          <p:cNvPr id="93191" name="TextBox 8"/>
          <p:cNvSpPr/>
          <p:nvPr/>
        </p:nvSpPr>
        <p:spPr>
          <a:xfrm>
            <a:off x="6611938" y="2432050"/>
            <a:ext cx="2077720" cy="645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600" dirty="0">
                <a:solidFill>
                  <a:srgbClr val="FF0000"/>
                </a:solidFill>
                <a:latin typeface="Arial Rounded MT Bold" panose="020F0704030504030204" pitchFamily="34" charset="0"/>
                <a:ea typeface="黑体" panose="02010609060101010101" pitchFamily="49" charset="-122"/>
                <a:sym typeface="Arial Rounded MT Bold" panose="020F0704030504030204" pitchFamily="34" charset="0"/>
              </a:rPr>
              <a:t>careless</a:t>
            </a:r>
            <a:endParaRPr lang="zh-CN" altLang="en-US" sz="3600" dirty="0">
              <a:solidFill>
                <a:srgbClr val="FF0000"/>
              </a:solidFill>
              <a:latin typeface="Arial Rounded MT Bold" panose="020F0704030504030204" pitchFamily="34" charset="0"/>
              <a:ea typeface="黑体" panose="02010609060101010101" pitchFamily="49" charset="-122"/>
              <a:sym typeface="Arial Rounded MT Bold" panose="020F0704030504030204" pitchFamily="34" charset="0"/>
            </a:endParaRPr>
          </a:p>
        </p:txBody>
      </p:sp>
      <p:sp>
        <p:nvSpPr>
          <p:cNvPr id="93192" name="TextBox 9"/>
          <p:cNvSpPr/>
          <p:nvPr/>
        </p:nvSpPr>
        <p:spPr>
          <a:xfrm>
            <a:off x="2024063" y="3652838"/>
            <a:ext cx="160909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4000" dirty="0">
                <a:solidFill>
                  <a:srgbClr val="FF0000"/>
                </a:solidFill>
                <a:latin typeface="Arial Rounded MT Bold" panose="020F0704030504030204" pitchFamily="34" charset="0"/>
                <a:ea typeface="黑体" panose="02010609060101010101" pitchFamily="49" charset="-122"/>
                <a:sym typeface="Arial Rounded MT Bold" panose="020F0704030504030204" pitchFamily="34" charset="0"/>
              </a:rPr>
              <a:t>Peter</a:t>
            </a:r>
            <a:r>
              <a:rPr lang="en-US" altLang="zh-CN" sz="3200" dirty="0">
                <a:solidFill>
                  <a:srgbClr val="FF0000"/>
                </a:solidFill>
                <a:latin typeface="Arial Rounded MT Bold" panose="020F0704030504030204" pitchFamily="34" charset="0"/>
                <a:ea typeface="黑体" panose="02010609060101010101" pitchFamily="49" charset="-122"/>
                <a:sym typeface="Arial Rounded MT Bold" panose="020F0704030504030204" pitchFamily="34" charset="0"/>
              </a:rPr>
              <a:t> </a:t>
            </a:r>
            <a:endParaRPr lang="zh-CN" altLang="en-US" sz="3200" dirty="0">
              <a:solidFill>
                <a:srgbClr val="FF0000"/>
              </a:solidFill>
              <a:latin typeface="Arial Rounded MT Bold" panose="020F0704030504030204" pitchFamily="34" charset="0"/>
              <a:ea typeface="黑体" panose="02010609060101010101" pitchFamily="49" charset="-122"/>
              <a:sym typeface="Arial Rounded MT Bold" panose="020F0704030504030204" pitchFamily="34" charset="0"/>
            </a:endParaRPr>
          </a:p>
        </p:txBody>
      </p:sp>
      <p:sp>
        <p:nvSpPr>
          <p:cNvPr id="93193" name="TextBox 10"/>
          <p:cNvSpPr/>
          <p:nvPr/>
        </p:nvSpPr>
        <p:spPr>
          <a:xfrm>
            <a:off x="4130675" y="3705225"/>
            <a:ext cx="1375410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200" dirty="0">
                <a:solidFill>
                  <a:srgbClr val="FF0000"/>
                </a:solidFill>
                <a:latin typeface="Arial Rounded MT Bold" panose="020F0704030504030204" pitchFamily="34" charset="0"/>
                <a:ea typeface="黑体" panose="02010609060101010101" pitchFamily="49" charset="-122"/>
                <a:sym typeface="Arial Rounded MT Bold" panose="020F0704030504030204" pitchFamily="34" charset="0"/>
              </a:rPr>
              <a:t>active</a:t>
            </a:r>
            <a:endParaRPr lang="zh-CN" altLang="en-US" sz="3200" dirty="0">
              <a:solidFill>
                <a:srgbClr val="FF0000"/>
              </a:solidFill>
              <a:latin typeface="Arial Rounded MT Bold" panose="020F0704030504030204" pitchFamily="34" charset="0"/>
              <a:ea typeface="黑体" panose="02010609060101010101" pitchFamily="49" charset="-122"/>
              <a:sym typeface="Arial Rounded MT Bold" panose="020F0704030504030204" pitchFamily="34" charset="0"/>
            </a:endParaRPr>
          </a:p>
        </p:txBody>
      </p:sp>
      <p:sp>
        <p:nvSpPr>
          <p:cNvPr id="93194" name="TextBox 11"/>
          <p:cNvSpPr/>
          <p:nvPr/>
        </p:nvSpPr>
        <p:spPr>
          <a:xfrm>
            <a:off x="6738938" y="3705225"/>
            <a:ext cx="1711325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200" dirty="0">
                <a:solidFill>
                  <a:srgbClr val="FF0000"/>
                </a:solidFill>
                <a:latin typeface="Arial Rounded MT Bold" panose="020F0704030504030204" pitchFamily="34" charset="0"/>
                <a:ea typeface="黑体" panose="02010609060101010101" pitchFamily="49" charset="-122"/>
                <a:sym typeface="Arial Rounded MT Bold" panose="020F0704030504030204" pitchFamily="34" charset="0"/>
              </a:rPr>
              <a:t>popular</a:t>
            </a:r>
            <a:endParaRPr lang="zh-CN" altLang="en-US" sz="3200" dirty="0">
              <a:solidFill>
                <a:srgbClr val="FF0000"/>
              </a:solidFill>
              <a:latin typeface="Arial Rounded MT Bold" panose="020F0704030504030204" pitchFamily="34" charset="0"/>
              <a:ea typeface="黑体" panose="02010609060101010101" pitchFamily="49" charset="-122"/>
              <a:sym typeface="Arial Rounded MT Bold" panose="020F0704030504030204" pitchFamily="34" charset="0"/>
            </a:endParaRP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4210" name="矩形 3"/>
          <p:cNvSpPr/>
          <p:nvPr/>
        </p:nvSpPr>
        <p:spPr>
          <a:xfrm>
            <a:off x="3159760" y="836613"/>
            <a:ext cx="3938905" cy="9220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/>
            <a:r>
              <a:rPr lang="en-US" altLang="zh-CN" sz="5400" b="1" dirty="0">
                <a:latin typeface="Arial Rounded MT Bold" panose="020F0704030504030204" pitchFamily="34" charset="0"/>
                <a:ea typeface="黑体" panose="02010609060101010101" pitchFamily="49" charset="-122"/>
                <a:sym typeface="Arial Rounded MT Bold" panose="020F0704030504030204" pitchFamily="34" charset="0"/>
              </a:rPr>
              <a:t>Homework </a:t>
            </a:r>
            <a:endParaRPr lang="zh-CN" altLang="en-US" sz="5400" b="1" dirty="0">
              <a:latin typeface="Arial Rounded MT Bold" panose="020F0704030504030204" pitchFamily="34" charset="0"/>
              <a:ea typeface="黑体" panose="02010609060101010101" pitchFamily="49" charset="-122"/>
              <a:sym typeface="Arial Rounded MT Bold" panose="020F0704030504030204" pitchFamily="34" charset="0"/>
            </a:endParaRPr>
          </a:p>
        </p:txBody>
      </p:sp>
      <p:sp>
        <p:nvSpPr>
          <p:cNvPr id="94211" name="TextBox 4"/>
          <p:cNvSpPr/>
          <p:nvPr/>
        </p:nvSpPr>
        <p:spPr>
          <a:xfrm>
            <a:off x="2855913" y="2708275"/>
            <a:ext cx="5770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4000" dirty="0">
                <a:solidFill>
                  <a:srgbClr val="FF0000"/>
                </a:solidFill>
                <a:latin typeface="Arial Rounded MT Bold" panose="020F0704030504030204" pitchFamily="34" charset="0"/>
                <a:ea typeface="黑体" panose="02010609060101010101" pitchFamily="49" charset="-122"/>
                <a:sym typeface="Arial Rounded MT Bold" panose="020F0704030504030204" pitchFamily="34" charset="0"/>
              </a:rPr>
              <a:t>跟朋友谈论你的新同学。</a:t>
            </a:r>
            <a:endParaRPr lang="zh-CN" altLang="en-US" sz="4000" dirty="0">
              <a:solidFill>
                <a:srgbClr val="FF0000"/>
              </a:solidFill>
              <a:latin typeface="Arial Rounded MT Bold" panose="020F0704030504030204" pitchFamily="34" charset="0"/>
              <a:ea typeface="黑体" panose="02010609060101010101" pitchFamily="49" charset="-122"/>
              <a:sym typeface="Arial Rounded MT Bold" panose="020F0704030504030204" pitchFamily="34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22" name="TextBox 4"/>
          <p:cNvSpPr/>
          <p:nvPr/>
        </p:nvSpPr>
        <p:spPr>
          <a:xfrm>
            <a:off x="2566988" y="1989138"/>
            <a:ext cx="619252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Century Schoolbook" panose="02040604050505020304" pitchFamily="18" charset="0"/>
              </a:rPr>
              <a:t>Who are Bill’s new friends?</a:t>
            </a:r>
            <a:endParaRPr lang="en-US" altLang="zh-CN" sz="4000" b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sym typeface="Century Schoolbook" panose="02040604050505020304" pitchFamily="18" charset="0"/>
            </a:endParaRPr>
          </a:p>
        </p:txBody>
      </p:sp>
      <p:sp>
        <p:nvSpPr>
          <p:cNvPr id="81923" name="TextBox 4"/>
          <p:cNvSpPr/>
          <p:nvPr/>
        </p:nvSpPr>
        <p:spPr>
          <a:xfrm>
            <a:off x="2711450" y="3068638"/>
            <a:ext cx="372364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en-US" sz="4000" b="1" dirty="0">
                <a:solidFill>
                  <a:srgbClr val="000000"/>
                </a:solidFill>
                <a:latin typeface="Times New Roman" panose="02020603050405020304" pitchFamily="18" charset="0"/>
                <a:sym typeface="Century Schoolbook" panose="02040604050505020304" pitchFamily="18" charset="0"/>
              </a:rPr>
              <a:t>let's know them.</a:t>
            </a:r>
            <a:endParaRPr lang="zh-CN" altLang="en-US" sz="4000" b="1" dirty="0">
              <a:solidFill>
                <a:srgbClr val="000000"/>
              </a:solidFill>
              <a:latin typeface="Times New Roman" panose="02020603050405020304" pitchFamily="18" charset="0"/>
              <a:sym typeface="Century Schoolbook" panose="02040604050505020304" pitchFamily="18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2946" name="Picture 2" descr="u=1303084979,2960214047&amp;fm=21&amp;gp=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44838" y="944563"/>
            <a:ext cx="5975350" cy="39973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47" name="Text Box 3"/>
          <p:cNvSpPr txBox="1"/>
          <p:nvPr/>
        </p:nvSpPr>
        <p:spPr>
          <a:xfrm>
            <a:off x="3144838" y="5373688"/>
            <a:ext cx="46990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  <a:sym typeface="Century Schoolbook" panose="02040604050505020304" pitchFamily="18" charset="0"/>
              </a:rPr>
              <a:t>She is </a:t>
            </a:r>
            <a:r>
              <a:rPr lang="zh-CN" altLang="en-US" sz="4000" b="1" dirty="0">
                <a:solidFill>
                  <a:srgbClr val="FF00FF"/>
                </a:solidFill>
                <a:latin typeface="Times New Roman" panose="02020603050405020304" pitchFamily="18" charset="0"/>
                <a:sym typeface="Century Schoolbook" panose="02040604050505020304" pitchFamily="18" charset="0"/>
              </a:rPr>
              <a:t>quiet</a:t>
            </a:r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  <a:sym typeface="Century Schoolbook" panose="02040604050505020304" pitchFamily="18" charset="0"/>
              </a:rPr>
              <a:t>.</a:t>
            </a:r>
            <a:endParaRPr lang="zh-CN" altLang="en-US" sz="4000" b="1" dirty="0">
              <a:solidFill>
                <a:srgbClr val="0000FF"/>
              </a:solidFill>
              <a:latin typeface="Times New Roman" panose="02020603050405020304" pitchFamily="18" charset="0"/>
              <a:sym typeface="Century Schoolbook" panose="02040604050505020304" pitchFamily="18" charset="0"/>
            </a:endParaRPr>
          </a:p>
        </p:txBody>
      </p:sp>
      <p:sp>
        <p:nvSpPr>
          <p:cNvPr id="82948" name="Text Box 3"/>
          <p:cNvSpPr txBox="1"/>
          <p:nvPr/>
        </p:nvSpPr>
        <p:spPr>
          <a:xfrm>
            <a:off x="1631950" y="44450"/>
            <a:ext cx="295275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  <a:sym typeface="Century Schoolbook" panose="02040604050505020304" pitchFamily="18" charset="0"/>
              </a:rPr>
              <a:t>Let's learn.</a:t>
            </a:r>
            <a:endParaRPr lang="zh-CN" altLang="en-US" sz="4000" b="1" dirty="0">
              <a:solidFill>
                <a:srgbClr val="0000FF"/>
              </a:solidFill>
              <a:latin typeface="Times New Roman" panose="02020603050405020304" pitchFamily="18" charset="0"/>
              <a:sym typeface="Century Schoolbook" panose="020406040505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ldLvl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3970" name="Picture 2" descr="u=3986560758,928982231&amp;fm=21&amp;gp=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03613" y="1125538"/>
            <a:ext cx="5356225" cy="36718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1" name="Text Box 3"/>
          <p:cNvSpPr txBox="1"/>
          <p:nvPr/>
        </p:nvSpPr>
        <p:spPr>
          <a:xfrm>
            <a:off x="3144838" y="5373688"/>
            <a:ext cx="46990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  <a:sym typeface="Century Schoolbook" panose="02040604050505020304" pitchFamily="18" charset="0"/>
              </a:rPr>
              <a:t>He is </a:t>
            </a:r>
            <a:r>
              <a:rPr lang="zh-CN" altLang="en-US" sz="4000" b="1" dirty="0">
                <a:solidFill>
                  <a:srgbClr val="FF00FF"/>
                </a:solidFill>
                <a:latin typeface="Times New Roman" panose="02020603050405020304" pitchFamily="18" charset="0"/>
                <a:sym typeface="Century Schoolbook" panose="02040604050505020304" pitchFamily="18" charset="0"/>
              </a:rPr>
              <a:t>clever</a:t>
            </a:r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  <a:sym typeface="Century Schoolbook" panose="02040604050505020304" pitchFamily="18" charset="0"/>
              </a:rPr>
              <a:t>.</a:t>
            </a:r>
            <a:endParaRPr lang="zh-CN" altLang="en-US" sz="4000" b="1" dirty="0">
              <a:solidFill>
                <a:srgbClr val="0000FF"/>
              </a:solidFill>
              <a:latin typeface="Times New Roman" panose="02020603050405020304" pitchFamily="18" charset="0"/>
              <a:sym typeface="Century Schoolbook" panose="020406040505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ldLvl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4994" name="Picture 2" descr="u=3740307771,4097201010&amp;fm=21&amp;gp=0"/>
          <p:cNvPicPr>
            <a:picLocks noChangeAspect="1"/>
          </p:cNvPicPr>
          <p:nvPr/>
        </p:nvPicPr>
        <p:blipFill>
          <a:blip r:embed="rId1"/>
          <a:srcRect r="-1959" b="4695"/>
          <a:stretch>
            <a:fillRect/>
          </a:stretch>
        </p:blipFill>
        <p:spPr>
          <a:xfrm>
            <a:off x="3287713" y="1125538"/>
            <a:ext cx="4321175" cy="3429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5" name="Text Box 3"/>
          <p:cNvSpPr txBox="1"/>
          <p:nvPr/>
        </p:nvSpPr>
        <p:spPr>
          <a:xfrm>
            <a:off x="3144838" y="5373688"/>
            <a:ext cx="46990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  <a:sym typeface="Century Schoolbook" panose="02040604050505020304" pitchFamily="18" charset="0"/>
              </a:rPr>
              <a:t>He is </a:t>
            </a:r>
            <a:r>
              <a:rPr lang="en-US" altLang="zh-CN" sz="4000" b="1" dirty="0">
                <a:solidFill>
                  <a:srgbClr val="000000"/>
                </a:solidFill>
                <a:latin typeface="Century Schoolbook" panose="02040604050505020304" pitchFamily="18" charset="0"/>
                <a:sym typeface="Century Schoolbook" panose="02040604050505020304" pitchFamily="18" charset="0"/>
              </a:rPr>
              <a:t>careless</a:t>
            </a:r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  <a:sym typeface="Century Schoolbook" panose="02040604050505020304" pitchFamily="18" charset="0"/>
              </a:rPr>
              <a:t>.</a:t>
            </a:r>
            <a:endParaRPr lang="zh-CN" altLang="en-US" sz="4000" b="1" dirty="0">
              <a:solidFill>
                <a:srgbClr val="0000FF"/>
              </a:solidFill>
              <a:latin typeface="Times New Roman" panose="02020603050405020304" pitchFamily="18" charset="0"/>
              <a:sym typeface="Century Schoolbook" panose="020406040505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ldLvl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6018" name="Picture 2" descr="t01b4f6c745598a0282"/>
          <p:cNvPicPr>
            <a:picLocks noChangeAspect="1"/>
          </p:cNvPicPr>
          <p:nvPr/>
        </p:nvPicPr>
        <p:blipFill>
          <a:blip r:embed="rId1"/>
          <a:srcRect l="679" t="3229" r="-2065" b="5165"/>
          <a:stretch>
            <a:fillRect/>
          </a:stretch>
        </p:blipFill>
        <p:spPr>
          <a:xfrm>
            <a:off x="4583113" y="1125538"/>
            <a:ext cx="2952750" cy="34782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19" name="Text Box 3"/>
          <p:cNvSpPr txBox="1"/>
          <p:nvPr/>
        </p:nvSpPr>
        <p:spPr>
          <a:xfrm>
            <a:off x="3863975" y="4868863"/>
            <a:ext cx="46990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  <a:sym typeface="Century Schoolbook" panose="02040604050505020304" pitchFamily="18" charset="0"/>
              </a:rPr>
              <a:t>She is </a:t>
            </a:r>
            <a:r>
              <a:rPr lang="zh-CN" altLang="en-US" sz="4000" b="1" dirty="0">
                <a:solidFill>
                  <a:srgbClr val="FF00FF"/>
                </a:solidFill>
                <a:latin typeface="Times New Roman" panose="02020603050405020304" pitchFamily="18" charset="0"/>
                <a:sym typeface="Century Schoolbook" panose="02040604050505020304" pitchFamily="18" charset="0"/>
              </a:rPr>
              <a:t>active</a:t>
            </a:r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  <a:sym typeface="Century Schoolbook" panose="02040604050505020304" pitchFamily="18" charset="0"/>
              </a:rPr>
              <a:t>.</a:t>
            </a:r>
            <a:endParaRPr lang="zh-CN" altLang="en-US" sz="4000" b="1" dirty="0">
              <a:solidFill>
                <a:srgbClr val="0000FF"/>
              </a:solidFill>
              <a:latin typeface="Times New Roman" panose="02020603050405020304" pitchFamily="18" charset="0"/>
              <a:sym typeface="Century Schoolbook" panose="020406040505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ldLvl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7042" name="Picture 4" descr="http://pic4.nipic.com/20090930/271346_102218068649_2.jpg"/>
          <p:cNvPicPr>
            <a:picLocks noChangeAspect="1"/>
          </p:cNvPicPr>
          <p:nvPr/>
        </p:nvPicPr>
        <p:blipFill>
          <a:blip r:embed="rId1"/>
          <a:srcRect t="11113" r="5272" b="26723"/>
          <a:stretch>
            <a:fillRect/>
          </a:stretch>
        </p:blipFill>
        <p:spPr>
          <a:xfrm>
            <a:off x="4151313" y="1412875"/>
            <a:ext cx="3889375" cy="22415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7043" name="TextBox 5"/>
          <p:cNvSpPr/>
          <p:nvPr/>
        </p:nvSpPr>
        <p:spPr>
          <a:xfrm>
            <a:off x="3937000" y="4006850"/>
            <a:ext cx="6335713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000000"/>
                </a:solidFill>
                <a:latin typeface="Century Schoolbook" panose="02040604050505020304" pitchFamily="18" charset="0"/>
                <a:sym typeface="Century Schoolbook" panose="02040604050505020304" pitchFamily="18" charset="0"/>
              </a:rPr>
              <a:t>Helen /polite  quiet </a:t>
            </a:r>
            <a:endParaRPr lang="zh-CN" altLang="en-US" sz="4000" b="1" dirty="0">
              <a:solidFill>
                <a:srgbClr val="000000"/>
              </a:solidFill>
              <a:latin typeface="Century Schoolbook" panose="02040604050505020304" pitchFamily="18" charset="0"/>
              <a:sym typeface="宋体" panose="02010600030101010101" pitchFamily="2" charset="-122"/>
            </a:endParaRPr>
          </a:p>
        </p:txBody>
      </p:sp>
      <p:sp>
        <p:nvSpPr>
          <p:cNvPr id="10244" name="Text Box 3"/>
          <p:cNvSpPr txBox="1"/>
          <p:nvPr/>
        </p:nvSpPr>
        <p:spPr>
          <a:xfrm>
            <a:off x="3792538" y="5086350"/>
            <a:ext cx="5903912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  <a:sym typeface="Century Schoolbook" panose="02040604050505020304" pitchFamily="18" charset="0"/>
              </a:rPr>
              <a:t>Helen is polite and </a:t>
            </a:r>
            <a:r>
              <a:rPr lang="zh-CN" altLang="en-US" sz="4000" b="1" dirty="0">
                <a:solidFill>
                  <a:srgbClr val="FF00FF"/>
                </a:solidFill>
                <a:latin typeface="Times New Roman" panose="02020603050405020304" pitchFamily="18" charset="0"/>
                <a:sym typeface="Century Schoolbook" panose="02040604050505020304" pitchFamily="18" charset="0"/>
              </a:rPr>
              <a:t>quiet</a:t>
            </a:r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  <a:sym typeface="Century Schoolbook" panose="02040604050505020304" pitchFamily="18" charset="0"/>
              </a:rPr>
              <a:t>.</a:t>
            </a:r>
            <a:endParaRPr lang="zh-CN" altLang="en-US" sz="4000" b="1" dirty="0">
              <a:solidFill>
                <a:srgbClr val="0000FF"/>
              </a:solidFill>
              <a:latin typeface="Times New Roman" panose="02020603050405020304" pitchFamily="18" charset="0"/>
              <a:sym typeface="Century Schoolbook" panose="02040604050505020304" pitchFamily="18" charset="0"/>
            </a:endParaRPr>
          </a:p>
        </p:txBody>
      </p:sp>
      <p:sp>
        <p:nvSpPr>
          <p:cNvPr id="87045" name="Text Box 3"/>
          <p:cNvSpPr txBox="1"/>
          <p:nvPr/>
        </p:nvSpPr>
        <p:spPr>
          <a:xfrm>
            <a:off x="1631950" y="44450"/>
            <a:ext cx="295275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  <a:sym typeface="Century Schoolbook" panose="02040604050505020304" pitchFamily="18" charset="0"/>
              </a:rPr>
              <a:t>Let's say.</a:t>
            </a:r>
            <a:endParaRPr lang="zh-CN" altLang="en-US" sz="4000" b="1" dirty="0">
              <a:solidFill>
                <a:srgbClr val="0000FF"/>
              </a:solidFill>
              <a:latin typeface="Times New Roman" panose="02020603050405020304" pitchFamily="18" charset="0"/>
              <a:sym typeface="Century Schoolbook" panose="020406040505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ldLvl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8066" name="Picture 4" descr="http://img1.imgtn.bdimg.com/it/u=896919119,3819451506&amp;fm=21&amp;gp=0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09813" y="247650"/>
            <a:ext cx="7416800" cy="49498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8067" name="TextBox 6"/>
          <p:cNvSpPr/>
          <p:nvPr/>
        </p:nvSpPr>
        <p:spPr>
          <a:xfrm>
            <a:off x="3865563" y="5084763"/>
            <a:ext cx="597535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3200" b="1" dirty="0">
                <a:solidFill>
                  <a:srgbClr val="000000"/>
                </a:solidFill>
                <a:latin typeface="Century Schoolbook" panose="02040604050505020304" pitchFamily="18" charset="0"/>
                <a:sym typeface="Century Schoolbook" panose="02040604050505020304" pitchFamily="18" charset="0"/>
              </a:rPr>
              <a:t>Tom /clever   careless</a:t>
            </a:r>
            <a:endParaRPr lang="zh-CN" altLang="en-US" sz="3200" b="1" dirty="0">
              <a:solidFill>
                <a:srgbClr val="000000"/>
              </a:solidFill>
              <a:latin typeface="Century Schoolbook" panose="02040604050505020304" pitchFamily="18" charset="0"/>
              <a:sym typeface="宋体" panose="02010600030101010101" pitchFamily="2" charset="-122"/>
            </a:endParaRPr>
          </a:p>
        </p:txBody>
      </p:sp>
      <p:sp>
        <p:nvSpPr>
          <p:cNvPr id="11268" name="Text Box 3"/>
          <p:cNvSpPr txBox="1"/>
          <p:nvPr/>
        </p:nvSpPr>
        <p:spPr>
          <a:xfrm>
            <a:off x="3071813" y="5734050"/>
            <a:ext cx="5903912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  <a:sym typeface="Century Schoolbook" panose="02040604050505020304" pitchFamily="18" charset="0"/>
              </a:rPr>
              <a:t>Tom is clever and </a:t>
            </a:r>
            <a:r>
              <a:rPr lang="zh-CN" altLang="en-US" sz="4000" b="1" dirty="0">
                <a:solidFill>
                  <a:srgbClr val="FF00FF"/>
                </a:solidFill>
                <a:latin typeface="Times New Roman" panose="02020603050405020304" pitchFamily="18" charset="0"/>
                <a:sym typeface="Century Schoolbook" panose="02040604050505020304" pitchFamily="18" charset="0"/>
              </a:rPr>
              <a:t>careless</a:t>
            </a:r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  <a:sym typeface="Century Schoolbook" panose="02040604050505020304" pitchFamily="18" charset="0"/>
              </a:rPr>
              <a:t>.</a:t>
            </a:r>
            <a:endParaRPr lang="zh-CN" altLang="en-US" sz="4000" b="1" dirty="0">
              <a:solidFill>
                <a:srgbClr val="0000FF"/>
              </a:solidFill>
              <a:latin typeface="Times New Roman" panose="02020603050405020304" pitchFamily="18" charset="0"/>
              <a:sym typeface="Century Schoolbook" panose="020406040505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 bldLvl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9090" name="Picture 2" descr="http://img0.imgtn.bdimg.com/it/u=3151078000,2090165826&amp;fm=21&amp;gp=0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48075" y="1268413"/>
            <a:ext cx="4511675" cy="30241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9091" name="TextBox 4"/>
          <p:cNvSpPr/>
          <p:nvPr/>
        </p:nvSpPr>
        <p:spPr>
          <a:xfrm>
            <a:off x="3719513" y="4652963"/>
            <a:ext cx="4640580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3200" b="1" dirty="0">
                <a:solidFill>
                  <a:srgbClr val="000000"/>
                </a:solidFill>
                <a:latin typeface="Century Schoolbook" panose="02040604050505020304" pitchFamily="18" charset="0"/>
                <a:sym typeface="Century Schoolbook" panose="02040604050505020304" pitchFamily="18" charset="0"/>
              </a:rPr>
              <a:t>Peter/ active popular</a:t>
            </a:r>
            <a:endParaRPr lang="zh-CN" altLang="en-US" sz="3200" b="1" dirty="0">
              <a:solidFill>
                <a:srgbClr val="000000"/>
              </a:solidFill>
              <a:latin typeface="Century Schoolbook" panose="02040604050505020304" pitchFamily="18" charset="0"/>
              <a:sym typeface="宋体" panose="02010600030101010101" pitchFamily="2" charset="-122"/>
            </a:endParaRPr>
          </a:p>
        </p:txBody>
      </p:sp>
      <p:sp>
        <p:nvSpPr>
          <p:cNvPr id="12292" name="Text Box 3"/>
          <p:cNvSpPr txBox="1"/>
          <p:nvPr/>
        </p:nvSpPr>
        <p:spPr>
          <a:xfrm>
            <a:off x="3360738" y="5302250"/>
            <a:ext cx="6624637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  <a:sym typeface="Century Schoolbook" panose="02040604050505020304" pitchFamily="18" charset="0"/>
              </a:rPr>
              <a:t>Peter is active and </a:t>
            </a:r>
            <a:r>
              <a:rPr lang="zh-CN" altLang="en-US" sz="4000" b="1" dirty="0">
                <a:solidFill>
                  <a:srgbClr val="FF00FF"/>
                </a:solidFill>
                <a:latin typeface="Times New Roman" panose="02020603050405020304" pitchFamily="18" charset="0"/>
                <a:sym typeface="Century Schoolbook" panose="02040604050505020304" pitchFamily="18" charset="0"/>
              </a:rPr>
              <a:t>popular</a:t>
            </a:r>
            <a:r>
              <a:rPr lang="zh-CN" altLang="en-US" sz="4000" b="1" dirty="0">
                <a:solidFill>
                  <a:srgbClr val="0000FF"/>
                </a:solidFill>
                <a:latin typeface="Times New Roman" panose="02020603050405020304" pitchFamily="18" charset="0"/>
                <a:sym typeface="Century Schoolbook" panose="02040604050505020304" pitchFamily="18" charset="0"/>
              </a:rPr>
              <a:t>.</a:t>
            </a:r>
            <a:endParaRPr lang="zh-CN" altLang="en-US" sz="4000" b="1" dirty="0">
              <a:solidFill>
                <a:srgbClr val="0000FF"/>
              </a:solidFill>
              <a:latin typeface="Times New Roman" panose="02020603050405020304" pitchFamily="18" charset="0"/>
              <a:sym typeface="Century Schoolbook" panose="020406040505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 bldLvl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611</Words>
  <Application>WPS 演示</Application>
  <PresentationFormat>宽屏</PresentationFormat>
  <Paragraphs>71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6" baseType="lpstr">
      <vt:lpstr>Arial</vt:lpstr>
      <vt:lpstr>宋体</vt:lpstr>
      <vt:lpstr>Wingdings</vt:lpstr>
      <vt:lpstr>Arial Unicode MS</vt:lpstr>
      <vt:lpstr>Calibri Light</vt:lpstr>
      <vt:lpstr>Calibri</vt:lpstr>
      <vt:lpstr>微软雅黑</vt:lpstr>
      <vt:lpstr>Century Schoolbook</vt:lpstr>
      <vt:lpstr>Times New Roman</vt:lpstr>
      <vt:lpstr>Arial Rounded MT Bold</vt:lpstr>
      <vt:lpstr>黑体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PC</dc:creator>
  <cp:lastModifiedBy>万润仪器贸易公司</cp:lastModifiedBy>
  <cp:revision>2</cp:revision>
  <dcterms:created xsi:type="dcterms:W3CDTF">2018-09-08T09:10:00Z</dcterms:created>
  <dcterms:modified xsi:type="dcterms:W3CDTF">2018-09-08T09:10:42Z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2052-10.1.0.7520</vt:lpwstr>
  </property>
</Properties>
</file>